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35" r:id="rId5"/>
    <p:sldId id="351" r:id="rId6"/>
    <p:sldId id="355" r:id="rId7"/>
    <p:sldId id="339" r:id="rId8"/>
    <p:sldId id="336" r:id="rId9"/>
    <p:sldId id="344" r:id="rId10"/>
    <p:sldId id="345" r:id="rId11"/>
    <p:sldId id="347" r:id="rId1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34" autoAdjust="0"/>
    <p:restoredTop sz="95361" autoAdjust="0"/>
  </p:normalViewPr>
  <p:slideViewPr>
    <p:cSldViewPr snapToGrid="0">
      <p:cViewPr varScale="1">
        <p:scale>
          <a:sx n="78" d="100"/>
          <a:sy n="78" d="100"/>
        </p:scale>
        <p:origin x="240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21/05/2025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54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24575,'-3'0'0,"1"0"0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21/05/2025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1F58-C4C4-3C6F-212F-DEC5DE21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E429D2-4C94-8953-048C-6819834D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026B7-2543-E098-6B7A-00C744C5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F536C-E079-617A-EB55-9D7F25F71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5997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DE15-B4BB-C5A4-7743-2DE6B6D3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CAF4C5-A43B-5559-4F24-63BCE6EB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E7EEAA-9FC0-86FA-BE5C-D493768EF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ADE29-FDBA-7E73-2A17-5A123E876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179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60603"/>
            <a:ext cx="5530449" cy="136839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Project work</a:t>
            </a:r>
            <a:endParaRPr lang="en-US" sz="2400" b="0" noProof="1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7E01E1CF-A212-4460-7A15-BAFDC91CAF3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gruppo 2 - software architecture design 2024/2025</a:t>
            </a: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2AA27EB-7463-C9F2-5CB2-0873B9C383C3}"/>
              </a:ext>
            </a:extLst>
          </p:cNvPr>
          <p:cNvSpPr txBox="1">
            <a:spLocks/>
          </p:cNvSpPr>
          <p:nvPr/>
        </p:nvSpPr>
        <p:spPr>
          <a:xfrm>
            <a:off x="6661551" y="5671723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1</a:t>
            </a:r>
            <a:r>
              <a:rPr lang="en-US" sz="2400" b="0" baseline="30000" noProof="1"/>
              <a:t>st</a:t>
            </a:r>
            <a:r>
              <a:rPr lang="en-US" sz="2400" b="0" noProof="1"/>
              <a:t> sprint release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7145-9668-D787-D43B-DE45C0AB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31616FB9-40AE-F8D7-24C5-4176292E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release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BBECCF0-2CAF-5D0E-E587-E14F654994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911352" y="2073275"/>
            <a:ext cx="5118363" cy="3203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4FC9307B-1AD6-77A4-A26E-6C111C5BD8C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6392735" y="2083170"/>
            <a:ext cx="5109649" cy="3193530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91B32-1C56-8084-443B-2A0CE50A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2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2E1E34-29D8-3706-B252-A01C4B489FE3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Empty canvas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DAB6CF-713E-D581-388A-D087256F27AC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2)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Shapes options and properties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29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F25D-6DCF-0999-EDDD-AE433CA9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248C7D7-854F-2961-93EC-5040A6E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release - CLASS DIAGRAM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E1946A7-D478-3C9F-D048-F9203ADFC47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2941909" y="1466142"/>
            <a:ext cx="6669719" cy="4713369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204AC-C4EB-D9F5-E367-38A526EA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3</a:t>
            </a:fld>
            <a:endParaRPr lang="en-US" noProof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2D2DD8-9274-33C4-C4F8-C96F46F3C459}"/>
              </a:ext>
            </a:extLst>
          </p:cNvPr>
          <p:cNvSpPr txBox="1"/>
          <p:nvPr/>
        </p:nvSpPr>
        <p:spPr>
          <a:xfrm>
            <a:off x="6361498" y="5994845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3)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Class Diagram produced up 1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st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14:cNvPr>
              <p14:cNvContentPartPr/>
              <p14:nvPr/>
            </p14:nvContentPartPr>
            <p14:xfrm>
              <a:off x="10916237" y="5254975"/>
              <a:ext cx="2160" cy="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7237" y="5245975"/>
                <a:ext cx="198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92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review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 fontScale="92500" lnSpcReduction="20000"/>
          </a:bodyPr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noProof="1"/>
              <a:t>All user stories and all tasks related to them, planned for the 1st sprint, have been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For this reason, the Project Velocity can continue to be 32 story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 additional user stories have been added to those already planned initially.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The designed design patterns were respected.</a:t>
            </a:r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1"/>
          </a:p>
        </p:txBody>
      </p:sp>
      <p:pic>
        <p:nvPicPr>
          <p:cNvPr id="7" name="Segnaposto contenuto 6" descr="Immagine che contiene testo, software, Icona del computer, schermata&#10;&#10;Il contenuto generato dall'IA potrebbe non essere corretto.">
            <a:extLst>
              <a:ext uri="{FF2B5EF4-FFF2-40B4-BE49-F238E27FC236}">
                <a16:creationId xmlns:a16="http://schemas.microsoft.com/office/drawing/2014/main" id="{0215E487-65C0-6659-0F8F-2AE0C329BE9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95651" y="1863631"/>
            <a:ext cx="5328916" cy="3130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n-US" noProof="1" smtClean="0"/>
              <a:pPr rtl="0">
                <a:spcAft>
                  <a:spcPts val="600"/>
                </a:spcAft>
              </a:pPr>
              <a:t>4</a:t>
            </a:fld>
            <a:endParaRPr lang="en-US" noProof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18484C-AD39-F542-2200-9E5C773C54F2}"/>
              </a:ext>
            </a:extLst>
          </p:cNvPr>
          <p:cNvSpPr txBox="1"/>
          <p:nvPr/>
        </p:nvSpPr>
        <p:spPr>
          <a:xfrm>
            <a:off x="6095651" y="5089635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4)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Trello Board at the end of 1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st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retrospective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5</a:t>
            </a:fld>
            <a:endParaRPr lang="en-US" noProof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BDA306-33A0-BB12-0961-22F13583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1631" y="1637742"/>
            <a:ext cx="7800245" cy="4370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10348446" cy="12496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Burndown chart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6</a:t>
            </a:fld>
            <a:endParaRPr lang="en-US" noProof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5A5210-8060-AF6F-49C5-3945D8F342A0}"/>
              </a:ext>
            </a:extLst>
          </p:cNvPr>
          <p:cNvSpPr txBox="1"/>
          <p:nvPr/>
        </p:nvSpPr>
        <p:spPr>
          <a:xfrm>
            <a:off x="2231072" y="552001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5)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Burndown chart at the endo of 1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st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FFC1F11-C3B0-C580-904D-4ECC5FBF76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2231072" y="1806713"/>
            <a:ext cx="7684621" cy="3585485"/>
          </a:xfrm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backlog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1" y="1752696"/>
            <a:ext cx="3993776" cy="3687763"/>
          </a:xfrm>
        </p:spPr>
        <p:txBody>
          <a:bodyPr rtlCol="0">
            <a:normAutofit fontScale="85000" lnSpcReduction="20000"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GB" noProof="1"/>
              <a:t>The second sprint includes:</a:t>
            </a:r>
          </a:p>
          <a:p>
            <a:r>
              <a:rPr lang="en-GB" dirty="0"/>
              <a:t>User Stories inherent functionalities related to the management of the arrangement of overlapping shapes;</a:t>
            </a:r>
          </a:p>
          <a:p>
            <a:r>
              <a:rPr lang="en-GB" dirty="0"/>
              <a:t>User Stories inherent supporting functionalities such as zoom and grid;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addition, features such as text input, polygon creation and some of the figure distortion features will be handled.</a:t>
            </a:r>
          </a:p>
          <a:p>
            <a:pPr marL="0" indent="0">
              <a:buNone/>
            </a:pPr>
            <a:endParaRPr lang="en-GB" noProof="1"/>
          </a:p>
          <a:p>
            <a:pPr marL="0" indent="0">
              <a:buNone/>
            </a:pPr>
            <a:r>
              <a:rPr lang="en-GB" noProof="1"/>
              <a:t>On the right there are some examples.</a:t>
            </a:r>
          </a:p>
          <a:p>
            <a:pPr marL="0" indent="0" rtl="0">
              <a:buNone/>
            </a:pPr>
            <a:endParaRPr lang="en-GB" noProof="1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EB066E5-F9E6-12BC-43ED-1AD8CDFBE06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36335373"/>
              </p:ext>
            </p:extLst>
          </p:nvPr>
        </p:nvGraphicFramePr>
        <p:xfrm>
          <a:off x="4909626" y="1752696"/>
          <a:ext cx="6233869" cy="371321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16563">
                  <a:extLst>
                    <a:ext uri="{9D8B030D-6E8A-4147-A177-3AD203B41FA5}">
                      <a16:colId xmlns:a16="http://schemas.microsoft.com/office/drawing/2014/main" val="163208364"/>
                    </a:ext>
                  </a:extLst>
                </a:gridCol>
                <a:gridCol w="2548764">
                  <a:extLst>
                    <a:ext uri="{9D8B030D-6E8A-4147-A177-3AD203B41FA5}">
                      <a16:colId xmlns:a16="http://schemas.microsoft.com/office/drawing/2014/main" val="2567747485"/>
                    </a:ext>
                  </a:extLst>
                </a:gridCol>
                <a:gridCol w="1934463">
                  <a:extLst>
                    <a:ext uri="{9D8B030D-6E8A-4147-A177-3AD203B41FA5}">
                      <a16:colId xmlns:a16="http://schemas.microsoft.com/office/drawing/2014/main" val="1943168470"/>
                    </a:ext>
                  </a:extLst>
                </a:gridCol>
                <a:gridCol w="834079">
                  <a:extLst>
                    <a:ext uri="{9D8B030D-6E8A-4147-A177-3AD203B41FA5}">
                      <a16:colId xmlns:a16="http://schemas.microsoft.com/office/drawing/2014/main" val="4065152306"/>
                    </a:ext>
                  </a:extLst>
                </a:gridCol>
              </a:tblGrid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#US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Description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SPs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77567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To the front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noProof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Should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92795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56289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13070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it-IT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Arbitrary Polygon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57144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Text as a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2821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THANK YOU</a:t>
            </a:r>
            <a:br>
              <a:rPr lang="en-US" noProof="1"/>
            </a:br>
            <a:r>
              <a:rPr lang="en-US" noProof="1"/>
              <a:t>for attention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Iannone Davide</a:t>
            </a:r>
          </a:p>
          <a:p>
            <a:pPr rtl="0"/>
            <a:r>
              <a:rPr lang="en-US" noProof="1"/>
              <a:t>Lomazzo Noemi</a:t>
            </a:r>
          </a:p>
          <a:p>
            <a:pPr rtl="0"/>
            <a:r>
              <a:rPr lang="en-US" noProof="1"/>
              <a:t>Petrone Gianluca</a:t>
            </a:r>
          </a:p>
          <a:p>
            <a:pPr rtl="0"/>
            <a:r>
              <a:rPr lang="en-US" noProof="1"/>
              <a:t>Sirica Simone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sharepoint/v3"/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{E5508CC7-32AD-4FC3-82EE-536BDBF7096C}tf16411248_win32</Template>
  <TotalTime>213</TotalTime>
  <Words>263</Words>
  <Application>Microsoft Office PowerPoint</Application>
  <PresentationFormat>Widescreen</PresentationFormat>
  <Paragraphs>69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Avenir Next LT Pro Light</vt:lpstr>
      <vt:lpstr>Calibri</vt:lpstr>
      <vt:lpstr>Posterama</vt:lpstr>
      <vt:lpstr>Personalizzato</vt:lpstr>
      <vt:lpstr>Project work</vt:lpstr>
      <vt:lpstr>1st sprint release</vt:lpstr>
      <vt:lpstr>1st sprint release - CLASS DIAGRAM</vt:lpstr>
      <vt:lpstr>1st sprint review</vt:lpstr>
      <vt:lpstr>1st sprint retrospective</vt:lpstr>
      <vt:lpstr>Burndown chart</vt:lpstr>
      <vt:lpstr>2nd sprint backlog</vt:lpstr>
      <vt:lpstr>THANK YOU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Sirica</dc:creator>
  <cp:lastModifiedBy>Simone Sirica</cp:lastModifiedBy>
  <cp:revision>23</cp:revision>
  <dcterms:created xsi:type="dcterms:W3CDTF">2025-05-13T18:04:25Z</dcterms:created>
  <dcterms:modified xsi:type="dcterms:W3CDTF">2025-05-21T08:25:28Z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